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588" r:id="rId3"/>
    <p:sldId id="566" r:id="rId4"/>
    <p:sldId id="587" r:id="rId5"/>
    <p:sldId id="530" r:id="rId6"/>
    <p:sldId id="531" r:id="rId7"/>
    <p:sldId id="532" r:id="rId8"/>
    <p:sldId id="577" r:id="rId9"/>
    <p:sldId id="585" r:id="rId10"/>
    <p:sldId id="537" r:id="rId11"/>
    <p:sldId id="591" r:id="rId12"/>
    <p:sldId id="592" r:id="rId13"/>
    <p:sldId id="539" r:id="rId14"/>
    <p:sldId id="540" r:id="rId15"/>
    <p:sldId id="594" r:id="rId16"/>
    <p:sldId id="541" r:id="rId17"/>
    <p:sldId id="543" r:id="rId18"/>
    <p:sldId id="593" r:id="rId19"/>
    <p:sldId id="542" r:id="rId20"/>
    <p:sldId id="544" r:id="rId21"/>
    <p:sldId id="545" r:id="rId22"/>
    <p:sldId id="547" r:id="rId23"/>
    <p:sldId id="546" r:id="rId24"/>
    <p:sldId id="548" r:id="rId25"/>
    <p:sldId id="549" r:id="rId26"/>
    <p:sldId id="550" r:id="rId27"/>
    <p:sldId id="551" r:id="rId28"/>
    <p:sldId id="578" r:id="rId29"/>
    <p:sldId id="553" r:id="rId30"/>
    <p:sldId id="538" r:id="rId31"/>
    <p:sldId id="595" r:id="rId32"/>
    <p:sldId id="556" r:id="rId33"/>
    <p:sldId id="562" r:id="rId34"/>
    <p:sldId id="564" r:id="rId35"/>
    <p:sldId id="555" r:id="rId36"/>
    <p:sldId id="536" r:id="rId37"/>
    <p:sldId id="557" r:id="rId38"/>
    <p:sldId id="558" r:id="rId39"/>
    <p:sldId id="559" r:id="rId40"/>
    <p:sldId id="580" r:id="rId41"/>
    <p:sldId id="560" r:id="rId42"/>
    <p:sldId id="561" r:id="rId43"/>
    <p:sldId id="589" r:id="rId44"/>
    <p:sldId id="565" r:id="rId45"/>
    <p:sldId id="581" r:id="rId46"/>
    <p:sldId id="586" r:id="rId47"/>
    <p:sldId id="567" r:id="rId48"/>
    <p:sldId id="569" r:id="rId49"/>
    <p:sldId id="590" r:id="rId50"/>
    <p:sldId id="582" r:id="rId51"/>
    <p:sldId id="535" r:id="rId52"/>
    <p:sldId id="570" r:id="rId53"/>
    <p:sldId id="571" r:id="rId54"/>
    <p:sldId id="552" r:id="rId55"/>
    <p:sldId id="583" r:id="rId56"/>
    <p:sldId id="573" r:id="rId57"/>
    <p:sldId id="572" r:id="rId58"/>
    <p:sldId id="574" r:id="rId59"/>
    <p:sldId id="584" r:id="rId60"/>
    <p:sldId id="576" r:id="rId61"/>
    <p:sldId id="52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13" autoAdjust="0"/>
  </p:normalViewPr>
  <p:slideViewPr>
    <p:cSldViewPr>
      <p:cViewPr varScale="1">
        <p:scale>
          <a:sx n="66" d="100"/>
          <a:sy n="66" d="100"/>
        </p:scale>
        <p:origin x="193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8521-7707-4ED7-B30E-A56D0EB08B98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8F02F-EFFD-4411-A5BF-2BE6F446B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5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7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frac</a:t>
            </a:r>
            <a:r>
              <a:rPr lang="en-US" dirty="0"/>
              <a:t>{d}{dx}(h*f)=(\</a:t>
            </a:r>
            <a:r>
              <a:rPr lang="en-US" dirty="0" err="1"/>
              <a:t>frac</a:t>
            </a:r>
            <a:r>
              <a:rPr lang="en-US" dirty="0"/>
              <a:t>{d}{dx}h)*f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7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\Delta f = \nabla^2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nabla</a:t>
            </a:r>
            <a:r>
              <a:rPr lang="en-US" dirty="0"/>
              <a:t> f = \</a:t>
            </a:r>
            <a:r>
              <a:rPr lang="en-US" dirty="0" err="1"/>
              <a:t>nabla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[\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}{dx},\</a:t>
            </a:r>
            <a:r>
              <a:rPr lang="en-US" dirty="0" err="1"/>
              <a:t>frac</a:t>
            </a:r>
            <a:r>
              <a:rPr lang="en-US" dirty="0"/>
              <a:t>{</a:t>
            </a:r>
            <a:r>
              <a:rPr lang="en-US" dirty="0" err="1"/>
              <a:t>df</a:t>
            </a:r>
            <a:r>
              <a:rPr lang="en-US" dirty="0"/>
              <a:t>}{</a:t>
            </a:r>
            <a:r>
              <a:rPr lang="en-US" dirty="0" err="1"/>
              <a:t>dy</a:t>
            </a:r>
            <a:r>
              <a:rPr lang="en-US" dirty="0"/>
              <a:t>}]=\</a:t>
            </a:r>
            <a:r>
              <a:rPr lang="en-US" dirty="0" err="1"/>
              <a:t>frac</a:t>
            </a:r>
            <a:r>
              <a:rPr lang="en-US" dirty="0"/>
              <a:t>{d^2f}{dx^2}+\</a:t>
            </a:r>
            <a:r>
              <a:rPr lang="en-US" dirty="0" err="1"/>
              <a:t>frac</a:t>
            </a:r>
            <a:r>
              <a:rPr lang="en-US" dirty="0"/>
              <a:t>{d^2f}{dy^2}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f_{sharpen} = f + \gamma \</a:t>
            </a:r>
            <a:r>
              <a:rPr lang="en-US" dirty="0" err="1"/>
              <a:t>cdot</a:t>
            </a:r>
            <a:r>
              <a:rPr lang="en-US" dirty="0"/>
              <a:t> ||\</a:t>
            </a:r>
            <a:r>
              <a:rPr lang="en-US" dirty="0" err="1"/>
              <a:t>triangledown</a:t>
            </a:r>
            <a:r>
              <a:rPr lang="en-US" dirty="0"/>
              <a:t> f||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f_{unsharp} = f + \gamma (f- h_{blur}*f)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0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f’(x)=\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)-f(x)}{h}</a:t>
            </a:r>
          </a:p>
          <a:p>
            <a:r>
              <a:rPr lang="en-US" dirty="0"/>
              <a:t>f’[x]=f[x+1]-f[x]</a:t>
            </a:r>
          </a:p>
          <a:p>
            <a:r>
              <a:rPr lang="es-ES" dirty="0"/>
              <a:t>f'_{x}[</a:t>
            </a:r>
            <a:r>
              <a:rPr lang="es-ES" dirty="0" err="1"/>
              <a:t>x,y</a:t>
            </a:r>
            <a:r>
              <a:rPr lang="es-ES" dirty="0"/>
              <a:t>]=f[x+1,y]-f[</a:t>
            </a:r>
            <a:r>
              <a:rPr lang="es-ES" dirty="0" err="1"/>
              <a:t>x,y</a:t>
            </a:r>
            <a:r>
              <a:rPr lang="es-ES" dirty="0"/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f*\begin{array}{|</a:t>
            </a:r>
            <a:r>
              <a:rPr lang="en-US" dirty="0" err="1"/>
              <a:t>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8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0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f'(x)=\</a:t>
            </a:r>
            <a:r>
              <a:rPr lang="en-US" dirty="0" err="1"/>
              <a:t>lim</a:t>
            </a:r>
            <a:r>
              <a:rPr lang="en-US" dirty="0"/>
              <a:t>_{h\to 0}\frac{f(</a:t>
            </a:r>
            <a:r>
              <a:rPr lang="en-US" dirty="0" err="1"/>
              <a:t>x+h</a:t>
            </a:r>
            <a:r>
              <a:rPr lang="en-US" dirty="0"/>
              <a:t>)-f(x-h)}{2h}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f_x</a:t>
            </a:r>
            <a:r>
              <a:rPr lang="en-US" dirty="0"/>
              <a:t>'=</a:t>
            </a:r>
          </a:p>
          <a:p>
            <a:r>
              <a:rPr lang="en-US" dirty="0"/>
              <a:t>f*\frac{1}{2}\begin{array}{|</a:t>
            </a:r>
            <a:r>
              <a:rPr lang="en-US" dirty="0" err="1"/>
              <a:t>c|c|c</a:t>
            </a:r>
            <a:r>
              <a:rPr lang="en-US" dirty="0"/>
              <a:t>|}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 +1 &amp; \; 0 \;  &amp; -1  \\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\theta = atan2(-</a:t>
            </a:r>
            <a:r>
              <a:rPr lang="es-ES" dirty="0" err="1"/>
              <a:t>f'_y,f'_x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{atan2}(</a:t>
            </a:r>
            <a:r>
              <a:rPr lang="en-US" dirty="0" err="1"/>
              <a:t>y,x</a:t>
            </a:r>
            <a:r>
              <a:rPr lang="en-US" dirty="0"/>
              <a:t>) =</a:t>
            </a:r>
          </a:p>
          <a:p>
            <a:r>
              <a:rPr lang="en-US" dirty="0"/>
              <a:t>\begin{cases}</a:t>
            </a:r>
          </a:p>
          <a:p>
            <a:r>
              <a:rPr lang="en-US" dirty="0"/>
              <a:t>\arctan(\frac y x) &amp;\text{if } x &gt; 0, \\</a:t>
            </a:r>
          </a:p>
          <a:p>
            <a:r>
              <a:rPr lang="en-US" dirty="0"/>
              <a:t>\arctan(\frac y x) + \pi &amp;\text{if } x &lt; 0 \text{ and } y \</a:t>
            </a:r>
            <a:r>
              <a:rPr lang="en-US" dirty="0" err="1"/>
              <a:t>ge</a:t>
            </a:r>
            <a:r>
              <a:rPr lang="en-US" dirty="0"/>
              <a:t> 0, \\</a:t>
            </a:r>
          </a:p>
          <a:p>
            <a:r>
              <a:rPr lang="en-US" dirty="0"/>
              <a:t>\arctan(\frac y x) - \pi &amp;\text{if } x &lt; 0 \text{ and } y &lt; 0, \\</a:t>
            </a:r>
          </a:p>
          <a:p>
            <a:r>
              <a:rPr lang="en-US" dirty="0"/>
              <a:t>+\frac{\pi}{2} &amp;\text{if } x = 0 \text{ and } y &gt; 0, \\</a:t>
            </a:r>
          </a:p>
          <a:p>
            <a:r>
              <a:rPr lang="en-US" dirty="0"/>
              <a:t>-\frac{\pi}{2} &amp;\text{if } x = 0 \text{ and } y &lt; 0, \\</a:t>
            </a:r>
          </a:p>
          <a:p>
            <a:r>
              <a:rPr lang="en-US" dirty="0"/>
              <a:t>\text{undefined} &amp;\text{if } x = 0 \text{ and } y = 0.</a:t>
            </a:r>
          </a:p>
          <a:p>
            <a:r>
              <a:rPr lang="en-US" dirty="0"/>
              <a:t>\end{cases}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8F02F-EFFD-4411-A5BF-2BE6F446B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5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47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09-Mar-20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ismath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8.xml"/><Relationship Id="rId7" Type="http://schemas.openxmlformats.org/officeDocument/2006/relationships/image" Target="../media/image2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5670/2019sp/lectures/lectures.html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16385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50.png"/><Relationship Id="rId10" Type="http://schemas.openxmlformats.org/officeDocument/2006/relationships/image" Target="../media/image29.gi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5.xml"/><Relationship Id="rId7" Type="http://schemas.openxmlformats.org/officeDocument/2006/relationships/image" Target="../media/image36.png"/><Relationship Id="rId2" Type="http://schemas.openxmlformats.org/officeDocument/2006/relationships/tags" Target="../tags/tag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8.xml"/><Relationship Id="rId7" Type="http://schemas.openxmlformats.org/officeDocument/2006/relationships/image" Target="../media/image5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5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sp.stackexchange.com/a/3767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harp_masking#Photographic_darkroom_unsharp_mask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pic>
        <p:nvPicPr>
          <p:cNvPr id="2050" name="Picture 2" descr="Image result for lena edge">
            <a:extLst>
              <a:ext uri="{FF2B5EF4-FFF2-40B4-BE49-F238E27FC236}">
                <a16:creationId xmlns:a16="http://schemas.microsoft.com/office/drawing/2014/main" id="{27F9C176-8EBD-4345-95AA-70EB93F13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1111"/>
          <a:stretch/>
        </p:blipFill>
        <p:spPr bwMode="auto">
          <a:xfrm>
            <a:off x="0" y="990600"/>
            <a:ext cx="9144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0D593D4-A6BB-4681-B47D-8A3CDC2DC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5662808"/>
            <a:ext cx="8534400" cy="1162534"/>
          </a:xfrm>
        </p:spPr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>
                <a:hlinkClick r:id="rId3"/>
              </a:rPr>
              <a:t>www.AIisMath.com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5B5807D3-6443-47DA-93FA-3AFF0CBA5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1432"/>
            <a:ext cx="698738" cy="6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an edge: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Finding maximum points in the derivative of an image is a possible way to find edges!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17145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80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16F3F0-219B-4892-AD6E-883BB72E9D34}"/>
              </a:ext>
            </a:extLst>
          </p:cNvPr>
          <p:cNvSpPr/>
          <p:nvPr/>
        </p:nvSpPr>
        <p:spPr>
          <a:xfrm>
            <a:off x="129250" y="2345249"/>
            <a:ext cx="7696200" cy="3283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6BAF0-5DCA-433C-9AB5-2561FD8A4B5D}"/>
              </a:ext>
            </a:extLst>
          </p:cNvPr>
          <p:cNvSpPr/>
          <p:nvPr/>
        </p:nvSpPr>
        <p:spPr>
          <a:xfrm>
            <a:off x="129250" y="3429000"/>
            <a:ext cx="769620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7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54D-054C-48B0-91B8-CC62D85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derivative in continues functions: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discrete space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in 2D space (derivative along x axis):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50DC9-03AA-4FE7-80D3-F0B42414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062E7C9A-1F0E-4E06-822F-F4875BE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39624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atex.codecogs.com/gif.latex?%5Cdpi%7B300%7D%20f%27%28x%29%3D%5Clim_%7Bh%5Cto%200%7D%5Cfrac%7Bf%28x&amp;plus;h%29-f%28x%29%7D%7Bh%7D">
            <a:extLst>
              <a:ext uri="{FF2B5EF4-FFF2-40B4-BE49-F238E27FC236}">
                <a16:creationId xmlns:a16="http://schemas.microsoft.com/office/drawing/2014/main" id="{7CBFEBDA-4E6E-4A39-888A-DC1E13AD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6" y="1287249"/>
            <a:ext cx="56864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atex.codecogs.com/gif.latex?%5Cdpi%7B300%7D%20f%27%5Bx%5D%3Df%5Bx&amp;plus;1%5D-f%5Bx%5D">
            <a:extLst>
              <a:ext uri="{FF2B5EF4-FFF2-40B4-BE49-F238E27FC236}">
                <a16:creationId xmlns:a16="http://schemas.microsoft.com/office/drawing/2014/main" id="{8876269E-1D7B-40AF-B649-C4C45CFB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57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0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7535-8313-478F-8006-41159892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derivative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can mimic this derivative as a convolution operator: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Note 1: when a kernel size is even in some dimension, the center of the kernel needs to be specified (above the center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Note 2: remember that in the convolution operation </a:t>
                </a:r>
                <a:r>
                  <a:rPr lang="en-US" b="1" dirty="0"/>
                  <a:t>the kernel is flipped in both directions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02181B-A90F-4532-9A9E-AEA657F7A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https://latex.codecogs.com/gif.latex?%5Cdpi%7B200%7D%20f%27_%7Bx%7D%5Bx%2Cy%5D%3Df%5Bx&amp;plus;1%2Cy%5D-f%5Bx%2Cy%5D">
            <a:extLst>
              <a:ext uri="{FF2B5EF4-FFF2-40B4-BE49-F238E27FC236}">
                <a16:creationId xmlns:a16="http://schemas.microsoft.com/office/drawing/2014/main" id="{D85B9609-0E44-4AFC-B378-5C274D4E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89" y="762000"/>
            <a:ext cx="5059821" cy="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.codecogs.com/gif.latex?%5Cdpi%7B300%7D%20f_x%27%3D%20f*%5Cbegin%7Barray%7D%7B%7Cc%7Cc%7C%7D%20%5Chline%20&amp;plus;1%20%26%20-1%20%5C%5C%20%5Chline%20%5Cend%7Barray%7D">
            <a:extLst>
              <a:ext uri="{FF2B5EF4-FFF2-40B4-BE49-F238E27FC236}">
                <a16:creationId xmlns:a16="http://schemas.microsoft.com/office/drawing/2014/main" id="{D3EB9ACB-8DAA-4D43-89AA-D994674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981200"/>
            <a:ext cx="3771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0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3807-DEE2-450F-BDDB-169563EE1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common approach is using the symmetric 1</a:t>
            </a:r>
            <a:r>
              <a:rPr lang="en-US" baseline="30000" dirty="0"/>
              <a:t>st</a:t>
            </a:r>
            <a:r>
              <a:rPr lang="en-US" dirty="0"/>
              <a:t> derivative: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it’s written in a discrete form?</a:t>
            </a:r>
          </a:p>
        </p:txBody>
      </p:sp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5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E77B-8F21-4037-B674-240B8BA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1</a:t>
            </a:r>
            <a:r>
              <a:rPr lang="en-US" baseline="30000" dirty="0"/>
              <a:t>st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more common approach is using the symmetric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translates to this kernel: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We’ll use the kernel above without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constant, since we only care about the ratio between gradients.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33807-DEE2-450F-BDDB-169563EE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s://latex.codecogs.com/gif.latex?%5Cdpi%7B300%7D%20f%27%28x%29%3D%5Clim_%7Bh%5Cto%200%7D%5Cfrac%7Bf%28x&amp;plus;h%29-f%28x-h%29%7D%7B2h%7D">
            <a:extLst>
              <a:ext uri="{FF2B5EF4-FFF2-40B4-BE49-F238E27FC236}">
                <a16:creationId xmlns:a16="http://schemas.microsoft.com/office/drawing/2014/main" id="{980D171D-D2FD-4B78-B85E-D58198B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64017"/>
            <a:ext cx="6534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atex.codecogs.com/gif.latex?%5Cdpi%7B300%7D%20f_x%27%3D%20f*%5Cfrac%7B1%7D%7B2%7D%5Cbegin%7Barray%7D%7B%7Cc%7Cc%7Cc%7C%7D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1CF7082-FCD4-4241-93B5-107E4F1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231834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B56D-8C6A-4C51-9E7D-7B857FC9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C8D7-42C9-47B6-9701-88448522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convolution kernel above is true for python/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opencv</a:t>
            </a:r>
            <a:r>
              <a:rPr lang="en-US" dirty="0"/>
              <a:t> image axis convention, where the positive y direction is down.</a:t>
            </a:r>
          </a:p>
          <a:p>
            <a:pPr lvl="1"/>
            <a:r>
              <a:rPr lang="en-US" dirty="0"/>
              <a:t>Let’s use this convention in the below derivation.</a:t>
            </a:r>
          </a:p>
        </p:txBody>
      </p:sp>
      <p:pic>
        <p:nvPicPr>
          <p:cNvPr id="10242" name="Picture 2" descr="https://latex.codecogs.com/gif.latex?%5Cdpi%7B300%7D%20f_y%27%3D%20f*%5Cbegin%7Barray%7D%7B%7Cc%7C%7D%20%5Chline%20&amp;plus;1%20%5C%5C%20%5Chline%200%20%5C%5C%20%5Chline%20-1%20%5C%5C%20%5Chline%20%5Cend%7Barray%7D">
            <a:extLst>
              <a:ext uri="{FF2B5EF4-FFF2-40B4-BE49-F238E27FC236}">
                <a16:creationId xmlns:a16="http://schemas.microsoft.com/office/drawing/2014/main" id="{2FFEB34C-BD56-4102-8F8B-4760DA8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26401"/>
            <a:ext cx="27717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2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77A55F7E-320E-4C18-9244-C06FBD91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2FD731A-2179-4BDF-B393-5CB6BA04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CD511F0-7B07-480C-A919-552C8F5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468FE1EC-B804-4B01-9BFB-C8063C71DFE2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7C31468-A530-42DD-8E6A-C8332A613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7A8087E-490D-4737-9470-070E3605B0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65CA3510-A2F5-4ED4-A09B-9211A17A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990600" cy="993775"/>
            <a:chOff x="5792057" y="2435225"/>
            <a:chExt cx="99060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990600" cy="993775"/>
              <a:chOff x="3828" y="1788"/>
              <a:chExt cx="624" cy="626"/>
            </a:xfrm>
          </p:grpSpPr>
          <p:grpSp>
            <p:nvGrpSpPr>
              <p:cNvPr id="8" name="Group 4">
                <a:extLst>
                  <a:ext uri="{FF2B5EF4-FFF2-40B4-BE49-F238E27FC236}">
                    <a16:creationId xmlns:a16="http://schemas.microsoft.com/office/drawing/2014/main" id="{E022CB2C-7CA9-4754-AAFD-A3DF8D13CC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624" cy="626"/>
                <a:chOff x="3828" y="1788"/>
                <a:chExt cx="624" cy="626"/>
              </a:xfrm>
            </p:grpSpPr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01B69690-7D9D-4008-A22F-13EEA131B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828" y="1788"/>
                  <a:ext cx="624" cy="62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" name="Line 6">
                  <a:extLst>
                    <a:ext uri="{FF2B5EF4-FFF2-40B4-BE49-F238E27FC236}">
                      <a16:creationId xmlns:a16="http://schemas.microsoft.com/office/drawing/2014/main" id="{564DFD88-1CC1-4DBB-A29E-FC78477954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61" y="1862"/>
                  <a:ext cx="194" cy="21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35ACC0-AA67-411E-93AA-46D8A3B765E2}"/>
              </a:ext>
            </a:extLst>
          </p:cNvPr>
          <p:cNvSpPr/>
          <p:nvPr/>
        </p:nvSpPr>
        <p:spPr>
          <a:xfrm>
            <a:off x="152400" y="3728977"/>
            <a:ext cx="8366920" cy="2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=[+,0]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761A09-1D50-4301-B1A2-88EB02D4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=[0,+]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409D3E-CD64-47BF-BFDF-4D09FB28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07BDB8-6DCF-4332-8C41-7B742DD946EC}"/>
                  </a:ext>
                </a:extLst>
              </p:cNvPr>
              <p:cNvSpPr txBox="1"/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=[+,−]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07BDB8-6DCF-4332-8C41-7B742DD94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6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45E289-4BAE-4061-A957-5200E23F35AC}"/>
              </a:ext>
            </a:extLst>
          </p:cNvPr>
          <p:cNvSpPr txBox="1">
            <a:spLocks/>
          </p:cNvSpPr>
          <p:nvPr/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8B87F-9203-4A6B-B04A-4BC99FF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59C7-ABAA-4BD5-934C-DF04648A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an image: </a:t>
            </a:r>
          </a:p>
          <a:p>
            <a:r>
              <a:rPr lang="en-US" dirty="0"/>
              <a:t>The gradient points in the direction of most rapid increase in intensity: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edge</a:t>
            </a:r>
            <a:r>
              <a:rPr lang="en-US" i="1" dirty="0"/>
              <a:t> </a:t>
            </a:r>
            <a:r>
              <a:rPr lang="en-US" b="1" dirty="0"/>
              <a:t>strength</a:t>
            </a:r>
            <a:r>
              <a:rPr lang="en-US" dirty="0"/>
              <a:t> is given by the gradient magnitude: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40B8FD27-83B5-4DD3-B9B4-B37B2D19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pic>
        <p:nvPicPr>
          <p:cNvPr id="13" name="Picture 11" descr="Edittex">
            <a:extLst>
              <a:ext uri="{FF2B5EF4-FFF2-40B4-BE49-F238E27FC236}">
                <a16:creationId xmlns:a16="http://schemas.microsoft.com/office/drawing/2014/main" id="{ABCC3AD9-2F6A-4C86-938F-BE449898DC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1680" y="726281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0D1F528-4846-4B02-A6AE-76B116A3D113}"/>
              </a:ext>
            </a:extLst>
          </p:cNvPr>
          <p:cNvGrpSpPr/>
          <p:nvPr/>
        </p:nvGrpSpPr>
        <p:grpSpPr>
          <a:xfrm>
            <a:off x="5792057" y="2435225"/>
            <a:ext cx="990600" cy="993775"/>
            <a:chOff x="5792057" y="2435225"/>
            <a:chExt cx="990600" cy="993775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14C7E99-5F76-42D4-902B-103E1331C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990600" cy="993775"/>
              <a:chOff x="3828" y="1788"/>
              <a:chExt cx="624" cy="626"/>
            </a:xfrm>
          </p:grpSpPr>
          <p:grpSp>
            <p:nvGrpSpPr>
              <p:cNvPr id="8" name="Group 4">
                <a:extLst>
                  <a:ext uri="{FF2B5EF4-FFF2-40B4-BE49-F238E27FC236}">
                    <a16:creationId xmlns:a16="http://schemas.microsoft.com/office/drawing/2014/main" id="{E022CB2C-7CA9-4754-AAFD-A3DF8D13CC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624" cy="626"/>
                <a:chOff x="3828" y="1788"/>
                <a:chExt cx="624" cy="626"/>
              </a:xfrm>
            </p:grpSpPr>
            <p:sp>
              <p:nvSpPr>
                <p:cNvPr id="10" name="Rectangle 5">
                  <a:extLst>
                    <a:ext uri="{FF2B5EF4-FFF2-40B4-BE49-F238E27FC236}">
                      <a16:creationId xmlns:a16="http://schemas.microsoft.com/office/drawing/2014/main" id="{01B69690-7D9D-4008-A22F-13EEA131B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828" y="1788"/>
                  <a:ext cx="624" cy="62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" name="Line 6">
                  <a:extLst>
                    <a:ext uri="{FF2B5EF4-FFF2-40B4-BE49-F238E27FC236}">
                      <a16:creationId xmlns:a16="http://schemas.microsoft.com/office/drawing/2014/main" id="{564DFD88-1CC1-4DBB-A29E-FC78477954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61" y="1862"/>
                  <a:ext cx="194" cy="21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" name="Oval 8">
                <a:extLst>
                  <a:ext uri="{FF2B5EF4-FFF2-40B4-BE49-F238E27FC236}">
                    <a16:creationId xmlns:a16="http://schemas.microsoft.com/office/drawing/2014/main" id="{F7FEF8A7-884C-49D9-BA2B-387FBABF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1">
              <a:extLst>
                <a:ext uri="{FF2B5EF4-FFF2-40B4-BE49-F238E27FC236}">
                  <a16:creationId xmlns:a16="http://schemas.microsoft.com/office/drawing/2014/main" id="{5653AC80-E6AE-4F80-8B92-ABE7692A23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03533099-A912-4DDB-A60B-E80BCBDF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24FE827B-C918-47FA-92CF-542318D7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DC4BD15-166E-44B0-BD7A-A6A306BA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5" descr="Edittex">
                <a:extLst>
                  <a:ext uri="{FF2B5EF4-FFF2-40B4-BE49-F238E27FC236}">
                    <a16:creationId xmlns:a16="http://schemas.microsoft.com/office/drawing/2014/main" id="{A04C4175-39D1-4751-A196-61CA1A4ABC1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" name="Picture 28" descr="Edittex">
            <a:extLst>
              <a:ext uri="{FF2B5EF4-FFF2-40B4-BE49-F238E27FC236}">
                <a16:creationId xmlns:a16="http://schemas.microsoft.com/office/drawing/2014/main" id="{B793A307-0D33-453F-884E-7F327137D4F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7800" y="4357688"/>
            <a:ext cx="37084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12">
            <a:extLst>
              <a:ext uri="{FF2B5EF4-FFF2-40B4-BE49-F238E27FC236}">
                <a16:creationId xmlns:a16="http://schemas.microsoft.com/office/drawing/2014/main" id="{7837420F-EF40-4538-85E8-F4A5A9072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F1998BBB-6D5E-47DB-B516-F07DCC4B6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16">
            <a:extLst>
              <a:ext uri="{FF2B5EF4-FFF2-40B4-BE49-F238E27FC236}">
                <a16:creationId xmlns:a16="http://schemas.microsoft.com/office/drawing/2014/main" id="{38A8A9DF-6C78-4C4F-A8F3-39B13191D63F}"/>
              </a:ext>
            </a:extLst>
          </p:cNvPr>
          <p:cNvGrpSpPr>
            <a:grpSpLocks/>
          </p:cNvGrpSpPr>
          <p:nvPr/>
        </p:nvGrpSpPr>
        <p:grpSpPr bwMode="auto">
          <a:xfrm>
            <a:off x="3497265" y="2438399"/>
            <a:ext cx="1074738" cy="685800"/>
            <a:chOff x="2395" y="1776"/>
            <a:chExt cx="677" cy="432"/>
          </a:xfrm>
        </p:grpSpPr>
        <p:sp>
          <p:nvSpPr>
            <p:cNvPr id="34" name="Rectangle 18">
              <a:extLst>
                <a:ext uri="{FF2B5EF4-FFF2-40B4-BE49-F238E27FC236}">
                  <a16:creationId xmlns:a16="http://schemas.microsoft.com/office/drawing/2014/main" id="{5888BF38-04E5-4522-BB28-25E776F3A7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Line 19">
              <a:extLst>
                <a:ext uri="{FF2B5EF4-FFF2-40B4-BE49-F238E27FC236}">
                  <a16:creationId xmlns:a16="http://schemas.microsoft.com/office/drawing/2014/main" id="{564C287B-0ED9-4EC0-8772-7153DFB26D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22BF0AD5-98A8-4880-A53C-39F377441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/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=[+,0]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42B327-0603-4344-B057-0A4F2C1E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4" y="2383085"/>
                <a:ext cx="2286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/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=[0,+]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0C2B28-BFFF-4EB1-BCF3-1977DEBC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77" y="3096976"/>
                <a:ext cx="2286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14">
            <a:extLst>
              <a:ext uri="{FF2B5EF4-FFF2-40B4-BE49-F238E27FC236}">
                <a16:creationId xmlns:a16="http://schemas.microsoft.com/office/drawing/2014/main" id="{355A7ADD-0D43-4AD5-A83B-C338705DE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8A62C0-355C-4F79-BB9B-81004ADD319A}"/>
                  </a:ext>
                </a:extLst>
              </p:cNvPr>
              <p:cNvSpPr txBox="1"/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=[+,−]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8A62C0-355C-4F79-BB9B-81004ADD3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94" y="2069064"/>
                <a:ext cx="228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81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http://szeliski.org/Book/</a:t>
            </a:r>
            <a:endParaRPr lang="en-US" dirty="0"/>
          </a:p>
          <a:p>
            <a:r>
              <a:rPr lang="en-US" dirty="0">
                <a:hlinkClick r:id="rId3"/>
              </a:rPr>
              <a:t>http://www.cs.cornell.edu/courses/cs5670/2019sp/lectures/lectures.html</a:t>
            </a:r>
            <a:endParaRPr lang="en-US" dirty="0"/>
          </a:p>
          <a:p>
            <a:r>
              <a:rPr lang="en-US" dirty="0">
                <a:hlinkClick r:id="rId4"/>
              </a:rPr>
              <a:t>http://www.cs.cmu.edu/~16385/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A42-8B9F-4444-A63A-B8F9A63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direction is given by: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because of the inversed y direction.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unlike regular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which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929B-623B-482B-9270-FFBCDBE4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4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889E8-3ADD-49BF-B6B2-2B9619331B54}"/>
              </a:ext>
            </a:extLst>
          </p:cNvPr>
          <p:cNvGrpSpPr/>
          <p:nvPr/>
        </p:nvGrpSpPr>
        <p:grpSpPr>
          <a:xfrm>
            <a:off x="6248400" y="914400"/>
            <a:ext cx="2609850" cy="993775"/>
            <a:chOff x="5792057" y="2435225"/>
            <a:chExt cx="2609850" cy="993775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7D9DF370-6505-4CEB-B58B-E3D90264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057" y="2435225"/>
              <a:ext cx="2609850" cy="993775"/>
              <a:chOff x="3828" y="1788"/>
              <a:chExt cx="1644" cy="626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id="{C9F9C244-A6A9-43E0-9791-FA86E6936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8" y="1788"/>
                <a:ext cx="1644" cy="626"/>
                <a:chOff x="3828" y="1788"/>
                <a:chExt cx="1644" cy="626"/>
              </a:xfrm>
            </p:grpSpPr>
            <p:grpSp>
              <p:nvGrpSpPr>
                <p:cNvPr id="20" name="Group 4">
                  <a:extLst>
                    <a:ext uri="{FF2B5EF4-FFF2-40B4-BE49-F238E27FC236}">
                      <a16:creationId xmlns:a16="http://schemas.microsoft.com/office/drawing/2014/main" id="{947BE4BB-3A83-400A-8CF3-AE1E8A88D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28" y="1788"/>
                  <a:ext cx="624" cy="626"/>
                  <a:chOff x="3828" y="1788"/>
                  <a:chExt cx="624" cy="626"/>
                </a:xfrm>
              </p:grpSpPr>
              <p:sp>
                <p:nvSpPr>
                  <p:cNvPr id="22" name="Rectangle 5">
                    <a:extLst>
                      <a:ext uri="{FF2B5EF4-FFF2-40B4-BE49-F238E27FC236}">
                        <a16:creationId xmlns:a16="http://schemas.microsoft.com/office/drawing/2014/main" id="{8BF51D4B-84A8-4F48-BC09-1BDBA2054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28" y="1788"/>
                    <a:ext cx="624" cy="62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  <a:tileRect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" name="Line 6">
                    <a:extLst>
                      <a:ext uri="{FF2B5EF4-FFF2-40B4-BE49-F238E27FC236}">
                        <a16:creationId xmlns:a16="http://schemas.microsoft.com/office/drawing/2014/main" id="{1137B0EA-9265-487C-9FB3-000477BCD6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62"/>
                    <a:ext cx="194" cy="21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21" name="Picture 7" descr="Edittex">
                  <a:extLst>
                    <a:ext uri="{FF2B5EF4-FFF2-40B4-BE49-F238E27FC236}">
                      <a16:creationId xmlns:a16="http://schemas.microsoft.com/office/drawing/2014/main" id="{32177536-5C1B-4AD0-9D3C-E4A03D319A9E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" name="Oval 8">
                <a:extLst>
                  <a:ext uri="{FF2B5EF4-FFF2-40B4-BE49-F238E27FC236}">
                    <a16:creationId xmlns:a16="http://schemas.microsoft.com/office/drawing/2014/main" id="{BA3ECAA2-0ECC-4147-9778-79121F89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52BC0668-9BD3-4049-9CC2-DF9FD52A289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320696" y="2687938"/>
              <a:ext cx="435830" cy="642636"/>
              <a:chOff x="4152" y="1776"/>
              <a:chExt cx="306" cy="439"/>
            </a:xfrm>
          </p:grpSpPr>
          <p:sp>
            <p:nvSpPr>
              <p:cNvPr id="14" name="Line 22">
                <a:extLst>
                  <a:ext uri="{FF2B5EF4-FFF2-40B4-BE49-F238E27FC236}">
                    <a16:creationId xmlns:a16="http://schemas.microsoft.com/office/drawing/2014/main" id="{D581177B-65D9-4923-83C7-2F52E266A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3">
                <a:extLst>
                  <a:ext uri="{FF2B5EF4-FFF2-40B4-BE49-F238E27FC236}">
                    <a16:creationId xmlns:a16="http://schemas.microsoft.com/office/drawing/2014/main" id="{4C2EA6C4-7E55-4D6D-845E-9D72C3787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C335B5D8-9AC2-423E-B117-64A9122E0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2083"/>
                <a:ext cx="65" cy="8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25" descr="Edittex">
                <a:extLst>
                  <a:ext uri="{FF2B5EF4-FFF2-40B4-BE49-F238E27FC236}">
                    <a16:creationId xmlns:a16="http://schemas.microsoft.com/office/drawing/2014/main" id="{515615DD-4BBD-490F-B110-E2EDC148074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V="1">
                <a:off x="4299" y="2091"/>
                <a:ext cx="70" cy="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274" name="Picture 10" descr="https://latex.codecogs.com/gif.latex?%5Cdpi%7B300%7D%20%5Ctheta%20%3D%20atan2%28-f%27_y%2Cf%27_x%29">
            <a:extLst>
              <a:ext uri="{FF2B5EF4-FFF2-40B4-BE49-F238E27FC236}">
                <a16:creationId xmlns:a16="http://schemas.microsoft.com/office/drawing/2014/main" id="{7F9422DD-8714-4C87-938A-A0FC88EB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9" y="1292755"/>
            <a:ext cx="37623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a/a8/Arctangent2.svg/1280px-Arctangent2.svg.png">
            <a:extLst>
              <a:ext uri="{FF2B5EF4-FFF2-40B4-BE49-F238E27FC236}">
                <a16:creationId xmlns:a16="http://schemas.microsoft.com/office/drawing/2014/main" id="{C699485C-C235-434A-AF0F-24D25803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9767"/>
            <a:ext cx="447039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https://latex.codecogs.com/gif.latex?%5Cdpi%7B300%7D%20%5Coperatorname%7Batan2%7D%28y%2Cx%29%20%3D%20%5Cbegin%7Bcases%7D%20%5Carctan%28%5Cfrac%20y%20x%29%20%26%5Ctext%7Bif%20%7D%20x%20%3E%200%2C%20%5C%5C%20%5Carctan%28%5Cfrac%20y%20x%29%20&amp;plus;%20%5Cpi%20%26%5Ctext%7Bif%20%7D%20x%20%3C%200%20%5Ctext%7B%20and%20%7D%20y%20%5Cge%200%2C%20%5C%5C%20%5Carctan%28%5Cfrac%20y%20x%29%20-%20%5Cpi%20%26%5Ctext%7Bif%20%7D%20x%20%3C%200%20%5Ctext%7B%20and%20%7D%20y%20%3C%200%2C%20%5C%5C%20&amp;plus;%5Cfrac%7B%5Cpi%7D%7B2%7D%20%26%5Ctext%7Bif%20%7D%20x%20%3D%200%20%5Ctext%7B%20and%20%7D%20y%20%3E%200%2C%20%5C%5C%20-%5Cfrac%7B%5Cpi%7D%7B2%7D%20%26%5Ctext%7Bif%20%7D%20x%20%3D%200%20%5Ctext%7B%20and%20%7D%20y%20%3C%200%2C%20%5C%5C%20%5Ctext%7Bundefined%7D%20%26%5Ctext%7Bif%20%7D%20x%20%3D%200%20%5Ctext%7B%20and%20%7D%20y%20%3D%200.%20%5Cend%7Bcases%7D">
            <a:extLst>
              <a:ext uri="{FF2B5EF4-FFF2-40B4-BE49-F238E27FC236}">
                <a16:creationId xmlns:a16="http://schemas.microsoft.com/office/drawing/2014/main" id="{551A17FD-C0F6-44E9-BBFB-DA89B31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" y="4098612"/>
            <a:ext cx="4070195" cy="1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92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DC85-52CB-4A0B-94B2-3D1190E6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0135E5-C5DA-43A4-8E32-4FC54320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6352" y="1087284"/>
            <a:ext cx="6056095" cy="537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4E94C-8EEF-401F-893D-8D19BC87453F}"/>
              </a:ext>
            </a:extLst>
          </p:cNvPr>
          <p:cNvSpPr txBox="1"/>
          <p:nvPr/>
        </p:nvSpPr>
        <p:spPr>
          <a:xfrm>
            <a:off x="1524000" y="681965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Original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B9CBB-139F-4827-93B2-510CAA103A5B}"/>
                  </a:ext>
                </a:extLst>
              </p:cNvPr>
              <p:cNvSpPr txBox="1"/>
              <p:nvPr/>
            </p:nvSpPr>
            <p:spPr>
              <a:xfrm>
                <a:off x="5007431" y="695980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B9CBB-139F-4827-93B2-510CAA10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431" y="695980"/>
                <a:ext cx="19812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D5A4F-A3FC-47DD-A207-014B1EFE7E1F}"/>
                  </a:ext>
                </a:extLst>
              </p:cNvPr>
              <p:cNvSpPr txBox="1"/>
              <p:nvPr/>
            </p:nvSpPr>
            <p:spPr>
              <a:xfrm>
                <a:off x="2133600" y="6248400"/>
                <a:ext cx="1981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D5A4F-A3FC-47DD-A207-014B1EFE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6248400"/>
                <a:ext cx="19812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D1A8C-8C83-460B-A0EA-720DCF3758F8}"/>
                  </a:ext>
                </a:extLst>
              </p:cNvPr>
              <p:cNvSpPr txBox="1"/>
              <p:nvPr/>
            </p:nvSpPr>
            <p:spPr>
              <a:xfrm>
                <a:off x="5029202" y="6249106"/>
                <a:ext cx="198120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D1A8C-8C83-460B-A0EA-720DCF37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2" y="6249106"/>
                <a:ext cx="198120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97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068A-F056-4BC5-BF88-D91BF8BC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B52A-7107-4D24-BB54-741B2D57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to find maximum of derivative in noisy environment?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C3A11D7-A367-490B-859A-3654D847A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0C3A11D7-A367-490B-859A-3654D847A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id="{9DD08DB4-3798-421B-9FBB-943D4DA556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A9A170B-15FE-4022-94E0-A36C9AC5C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DA9A170B-15FE-4022-94E0-A36C9AC5C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id="{78AF178A-BED6-4B2C-B1B6-6057EFC603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5F00E9F-2B9B-4474-829B-C2E6E473C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212" y="1752600"/>
            <a:ext cx="2221461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ine 21">
            <a:extLst>
              <a:ext uri="{FF2B5EF4-FFF2-40B4-BE49-F238E27FC236}">
                <a16:creationId xmlns:a16="http://schemas.microsoft.com/office/drawing/2014/main" id="{5D71123A-B8D1-4C9E-A279-CE93259AA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342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1974C-1681-4AFC-B82C-4F4015F7D8CC}"/>
              </a:ext>
            </a:extLst>
          </p:cNvPr>
          <p:cNvSpPr txBox="1"/>
          <p:nvPr/>
        </p:nvSpPr>
        <p:spPr>
          <a:xfrm>
            <a:off x="566057" y="4038595"/>
            <a:ext cx="1869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Noisy input image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816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E7A2-278A-4524-867B-4A4D971A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Prewitt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7362-1304-4E8D-8CE2-FE4DE56C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same as before but more robust to noise since it uses the diagonal neighbors as well (as a kind of directional mean).</a:t>
            </a:r>
          </a:p>
        </p:txBody>
      </p:sp>
      <p:pic>
        <p:nvPicPr>
          <p:cNvPr id="12290" name="Picture 2" descr="https://latex.codecogs.com/gif.latex?%5Cdpi%7B300%7D%20f_x%27%3D%20f*%5Cbegin%7Barray%7D%7B%7Cc%7Cc%7Cc%7C%7D%20%5Chline%20&amp;plus;1%20%26%20%5C%3B%200%20%5C%3B%20%26%20-1%20%5C%5C%20%5Chline%20&amp;plus;1%20%26%20%5C%3B%200%20%5C%3B%20%26%20-1%20%5C%5C%20%5Chline%20&amp;plus;1%20%26%20%5C%3B%200%20%5C%3B%20%26%20-1%20%5C%5C%20%5Chline%20%5Cend%7Barray%7D">
            <a:extLst>
              <a:ext uri="{FF2B5EF4-FFF2-40B4-BE49-F238E27FC236}">
                <a16:creationId xmlns:a16="http://schemas.microsoft.com/office/drawing/2014/main" id="{BA3F8BD1-ADF7-4B02-9F07-0CD264AD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947737"/>
            <a:ext cx="4657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5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39D6-6571-4148-B037-CD5134E6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smoothing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93BD-9EAB-44FD-AFB9-B4C56D4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for the maximum in the </a:t>
            </a:r>
            <a:r>
              <a:rPr lang="en-US"/>
              <a:t>smooth image!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90F37A2-5703-4657-BFC9-9BF030B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319" y="7620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78E5BC8F-6029-4989-9AF7-ED98C770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981" y="1289050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f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A1ACBC02-1C0E-4B57-8613-1403571D088C}"/>
              </a:ext>
            </a:extLst>
          </p:cNvPr>
          <p:cNvGrpSpPr>
            <a:grpSpLocks/>
          </p:cNvGrpSpPr>
          <p:nvPr/>
        </p:nvGrpSpPr>
        <p:grpSpPr bwMode="auto">
          <a:xfrm>
            <a:off x="1627981" y="2163763"/>
            <a:ext cx="5600700" cy="1120775"/>
            <a:chOff x="1032" y="1507"/>
            <a:chExt cx="3528" cy="706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21511867-C041-426F-8855-34575B7C4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A270AEA9-B7D9-4592-9E74-4B1EBBB6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h</a:t>
              </a:r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42DC66E8-8745-450E-9ECC-5FE30C595E72}"/>
              </a:ext>
            </a:extLst>
          </p:cNvPr>
          <p:cNvGrpSpPr>
            <a:grpSpLocks/>
          </p:cNvGrpSpPr>
          <p:nvPr/>
        </p:nvGrpSpPr>
        <p:grpSpPr bwMode="auto">
          <a:xfrm>
            <a:off x="1208881" y="3302000"/>
            <a:ext cx="6019800" cy="1104900"/>
            <a:chOff x="768" y="2224"/>
            <a:chExt cx="3792" cy="696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1756F0CC-6F31-4FAE-ABAE-F8BBEA21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>
              <a:extLst>
                <a:ext uri="{FF2B5EF4-FFF2-40B4-BE49-F238E27FC236}">
                  <a16:creationId xmlns:a16="http://schemas.microsoft.com/office/drawing/2014/main" id="{734FAAC9-254F-4036-A642-3EBD62453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f * h</a:t>
              </a: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6F354BC6-EEE5-4FF3-BB92-99E486557DB3}"/>
              </a:ext>
            </a:extLst>
          </p:cNvPr>
          <p:cNvGrpSpPr/>
          <p:nvPr/>
        </p:nvGrpSpPr>
        <p:grpSpPr>
          <a:xfrm>
            <a:off x="523081" y="4406900"/>
            <a:ext cx="6705601" cy="1155700"/>
            <a:chOff x="533400" y="4635500"/>
            <a:chExt cx="6705601" cy="1155700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F5E8FDFA-DF6E-4D71-B5AE-E253E41D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C916BC2C-97EB-430E-BF32-AAA73E8D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117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convolution trick:</a:t>
            </a:r>
          </a:p>
        </p:txBody>
      </p:sp>
      <p:pic>
        <p:nvPicPr>
          <p:cNvPr id="14338" name="Picture 2" descr="https://latex.codecogs.com/gif.latex?%5Cdpi%7B300%7D%20%5Cfrac%7Bd%7D%7Bdx%7D%28h*f%29%3D%28%5Cfrac%7Bd%7D%7Bdx%7Dh%29*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15057"/>
            <a:ext cx="2952750" cy="6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97233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aussian"/>
          <p:cNvSpPr/>
          <p:nvPr/>
        </p:nvSpPr>
        <p:spPr>
          <a:xfrm>
            <a:off x="300145" y="3862423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7" name="Output"/>
          <p:cNvSpPr/>
          <p:nvPr/>
        </p:nvSpPr>
        <p:spPr>
          <a:xfrm>
            <a:off x="262182" y="5235186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8" name="Input"/>
          <p:cNvSpPr/>
          <p:nvPr/>
        </p:nvSpPr>
        <p:spPr>
          <a:xfrm>
            <a:off x="705170" y="2664528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32476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kernel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57157" y="1322212"/>
            <a:ext cx="3605543" cy="2151706"/>
            <a:chOff x="4293229" y="2329395"/>
            <a:chExt cx="3605543" cy="2151706"/>
          </a:xfrm>
        </p:grpSpPr>
        <p:pic>
          <p:nvPicPr>
            <p:cNvPr id="11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159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approximation of derivative of Gaussian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thought of as Prewitt with higher weighting for closer neighbors.</a:t>
            </a:r>
          </a:p>
          <a:p>
            <a:r>
              <a:rPr lang="en-US" b="1" dirty="0"/>
              <a:t>In theory- </a:t>
            </a:r>
            <a:r>
              <a:rPr lang="en-US" dirty="0"/>
              <a:t>should give better performance relative to Prewitt since it includes smoothing effect.</a:t>
            </a:r>
          </a:p>
          <a:p>
            <a:r>
              <a:rPr lang="en-US" b="1" dirty="0"/>
              <a:t>In practice- </a:t>
            </a:r>
            <a:r>
              <a:rPr lang="en-US" dirty="0"/>
              <a:t>non definitive superiority to Prewitt (3X3 kernel is a rough approximation…).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7813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181600" y="1519639"/>
          <a:ext cx="1143000" cy="105156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4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3413" y="2765827"/>
            <a:ext cx="30003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1650" y="2745189"/>
            <a:ext cx="284163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7004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1524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877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b="1" dirty="0" err="1"/>
              <a:t>LoG</a:t>
            </a:r>
            <a:endParaRPr lang="en-US" b="1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21458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>
                <a:highlight>
                  <a:srgbClr val="FFFF00"/>
                </a:highlight>
              </a:rPr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0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51993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find the zero crossing of the 2</a:t>
            </a:r>
            <a:r>
              <a:rPr lang="en-US" baseline="30000" dirty="0"/>
              <a:t>nd</a:t>
            </a:r>
            <a:r>
              <a:rPr lang="en-US" dirty="0"/>
              <a:t> derivative.</a:t>
            </a:r>
          </a:p>
          <a:p>
            <a:r>
              <a:rPr lang="en-US" dirty="0"/>
              <a:t>Only single zero crossing- should </a:t>
            </a:r>
            <a:r>
              <a:rPr lang="en-US"/>
              <a:t>produce thinner </a:t>
            </a:r>
            <a:r>
              <a:rPr lang="en-US" dirty="0"/>
              <a:t>edge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13C-C03C-4FFA-BCAA-779AEC3F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approach: 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A08B-EF8B-4A46-A3B8-6410EE6F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practice: </a:t>
            </a:r>
            <a:r>
              <a:rPr lang="en-US" dirty="0"/>
              <a:t>this approach is very susceptible to noise!</a:t>
            </a:r>
          </a:p>
        </p:txBody>
      </p:sp>
      <p:pic>
        <p:nvPicPr>
          <p:cNvPr id="4" name="Picture 2" descr="Image result for derivative of edge gif">
            <a:extLst>
              <a:ext uri="{FF2B5EF4-FFF2-40B4-BE49-F238E27FC236}">
                <a16:creationId xmlns:a16="http://schemas.microsoft.com/office/drawing/2014/main" id="{B151D680-5749-42C6-8B16-B72F194C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38400"/>
            <a:ext cx="5828071" cy="41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8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the 2</a:t>
            </a:r>
            <a:r>
              <a:rPr lang="en-US" baseline="30000" dirty="0"/>
              <a:t>nd</a:t>
            </a:r>
            <a:r>
              <a:rPr lang="en-US" dirty="0"/>
              <a:t> derivative of the Gaussian (Laplacian of Gaussian: </a:t>
            </a:r>
            <a:r>
              <a:rPr lang="en-US" dirty="0" err="1"/>
              <a:t>LoG</a:t>
            </a:r>
            <a:r>
              <a:rPr lang="en-US" dirty="0"/>
              <a:t>) kernel so smoothing will help with noise reduction:</a:t>
            </a:r>
          </a:p>
          <a:p>
            <a:endParaRPr lang="en-US" dirty="0"/>
          </a:p>
        </p:txBody>
      </p:sp>
      <p:pic>
        <p:nvPicPr>
          <p:cNvPr id="16386" name="Picture 2" descr="https://latex.codecogs.com/gif.latex?%5Cdpi%7B300%7D%20%5CDelta%20f%20%3D%20%5Cnabla%5E2%20f%20%3D%20%5Cnabla%20%5Ccdot%20%5Cnabla%20f%20%3D%20%5Cnabla%20%5Ccdot%20%5B%5Cfrac%7Bdf%7D%7Bdx%7D%2C%5Cfrac%7Bdf%7D%7Bdy%7D%5D%3D%5Cfrac%7Bd%5E2f%7D%7Bdx%5E2%7D&amp;plus;%5Cfrac%7Bd%5E2f%7D%7Bdy%5E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7" y="2057400"/>
            <a:ext cx="8041506" cy="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04681" y="3178152"/>
            <a:ext cx="2988072" cy="3621429"/>
            <a:chOff x="8005277" y="3158758"/>
            <a:chExt cx="2988072" cy="3621429"/>
          </a:xfrm>
        </p:grpSpPr>
        <p:pic>
          <p:nvPicPr>
            <p:cNvPr id="6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Edittex" descr="Edittex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pic>
        <p:nvPicPr>
          <p:cNvPr id="15362" name="Picture 2" descr="https://academic.mu.edu/phys/matthysd/web226/images/Image1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7" y="4114800"/>
            <a:ext cx="4783370" cy="10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edge in noise signal: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noisy step signal; output is zero crossing at the step.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2784" y="2142779"/>
            <a:ext cx="6358532" cy="3645710"/>
            <a:chOff x="1978345" y="2215329"/>
            <a:chExt cx="6358532" cy="3645710"/>
          </a:xfrm>
        </p:grpSpPr>
        <p:pic>
          <p:nvPicPr>
            <p:cNvPr id="5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601" y="2215329"/>
              <a:ext cx="4486276" cy="364571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Laplacian"/>
            <p:cNvSpPr/>
            <p:nvPr/>
          </p:nvSpPr>
          <p:spPr>
            <a:xfrm>
              <a:off x="1978345" y="3637819"/>
              <a:ext cx="187225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Laplacian</a:t>
              </a:r>
              <a:r>
                <a:rPr lang="en-US" sz="2400" dirty="0">
                  <a:latin typeface="+mj-lt"/>
                </a:rPr>
                <a:t> of Gaussian</a:t>
              </a:r>
              <a:endParaRPr sz="2400" dirty="0">
                <a:latin typeface="+mj-lt"/>
              </a:endParaRPr>
            </a:p>
          </p:txBody>
        </p:sp>
        <p:sp>
          <p:nvSpPr>
            <p:cNvPr id="7" name="Output"/>
            <p:cNvSpPr/>
            <p:nvPr/>
          </p:nvSpPr>
          <p:spPr>
            <a:xfrm>
              <a:off x="2464029" y="4893379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</a:t>
              </a:r>
              <a:r>
                <a:rPr sz="2400" dirty="0">
                  <a:latin typeface="+mj-lt"/>
                </a:rPr>
                <a:t>utput</a:t>
              </a:r>
            </a:p>
          </p:txBody>
        </p:sp>
        <p:sp>
          <p:nvSpPr>
            <p:cNvPr id="8" name="Input"/>
            <p:cNvSpPr/>
            <p:nvPr/>
          </p:nvSpPr>
          <p:spPr>
            <a:xfrm>
              <a:off x="2557004" y="2651126"/>
              <a:ext cx="714939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i</a:t>
              </a:r>
              <a:r>
                <a:rPr sz="2400" dirty="0">
                  <a:latin typeface="+mj-lt"/>
                </a:rPr>
                <a:t>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05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</a:t>
            </a:r>
            <a:r>
              <a:rPr lang="en-US" dirty="0"/>
              <a:t>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filter of different sizes:</a:t>
            </a:r>
          </a:p>
          <a:p>
            <a:pPr lvl="1"/>
            <a:r>
              <a:rPr lang="en-US" dirty="0"/>
              <a:t>3X3: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9X9:</a:t>
            </a:r>
          </a:p>
        </p:txBody>
      </p:sp>
      <p:pic>
        <p:nvPicPr>
          <p:cNvPr id="14340" name="Picture 4" descr="https://academic.mu.edu/phys/matthysd/web226/images/Lab02.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54400"/>
            <a:ext cx="3962400" cy="3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57400" y="1371600"/>
          <a:ext cx="1600200" cy="160020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267200" y="1371600"/>
          <a:ext cx="1676400" cy="1600201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7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99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use difference of Gaussians (</a:t>
            </a:r>
            <a:r>
              <a:rPr lang="en-US" dirty="0" err="1"/>
              <a:t>DoG</a:t>
            </a:r>
            <a:r>
              <a:rPr lang="en-US" dirty="0"/>
              <a:t>) to mimic </a:t>
            </a:r>
            <a:r>
              <a:rPr lang="en-US" dirty="0" err="1"/>
              <a:t>LoG</a:t>
            </a:r>
            <a:r>
              <a:rPr lang="en-US" dirty="0"/>
              <a:t>.</a:t>
            </a:r>
          </a:p>
          <a:p>
            <a:r>
              <a:rPr lang="en-US" dirty="0"/>
              <a:t>Why do we want to do this? Faster computationally (explained here: </a:t>
            </a:r>
            <a:r>
              <a:rPr lang="en-US" dirty="0">
                <a:hlinkClick r:id="rId2"/>
              </a:rPr>
              <a:t>https://dsp.stackexchange.com/a/37675</a:t>
            </a:r>
            <a:r>
              <a:rPr lang="en-US" dirty="0"/>
              <a:t>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14979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40257"/>
            <a:ext cx="4343400" cy="27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2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557-381D-48C0-9791-16FE2C39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9DD0-395D-4D8F-A7B4-42AE93A8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g vs dog">
            <a:extLst>
              <a:ext uri="{FF2B5EF4-FFF2-40B4-BE49-F238E27FC236}">
                <a16:creationId xmlns:a16="http://schemas.microsoft.com/office/drawing/2014/main" id="{DD918083-6F0A-4699-9B56-0468A14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57213"/>
            <a:ext cx="717232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8600" y="1066800"/>
            <a:ext cx="8658225" cy="5322944"/>
            <a:chOff x="949339" y="1159083"/>
            <a:chExt cx="10258425" cy="5817356"/>
          </a:xfrm>
        </p:grpSpPr>
        <p:pic>
          <p:nvPicPr>
            <p:cNvPr id="5" name="lena_laplace_gauss5.jpg" descr="lena_laplace_gauss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Laplace filter"/>
                <p:cNvSpPr/>
                <p:nvPr/>
              </p:nvSpPr>
              <p:spPr>
                <a:xfrm>
                  <a:off x="949339" y="6307916"/>
                  <a:ext cx="5054365" cy="466705"/>
                </a:xfrm>
                <a:prstGeom prst="rect">
                  <a:avLst/>
                </a:prstGeom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2800" b="1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𝐿𝑜𝐺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oMath>
                    </m:oMathPara>
                  </a14:m>
                  <a:endParaRPr sz="2400" b="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Laplace filter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39" y="6307916"/>
                  <a:ext cx="5054365" cy="466705"/>
                </a:xfrm>
                <a:prstGeom prst="rect">
                  <a:avLst/>
                </a:prstGeom>
                <a:blipFill>
                  <a:blip r:embed="rId3"/>
                  <a:stretch>
                    <a:fillRect b="-22857"/>
                  </a:stretch>
                </a:blipFill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aplace filter"/>
            <p:cNvSpPr/>
            <p:nvPr/>
          </p:nvSpPr>
          <p:spPr>
            <a:xfrm>
              <a:off x="6157925" y="6106097"/>
              <a:ext cx="5049839" cy="870342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Absolute magnitude 1</a:t>
              </a:r>
              <a:r>
                <a:rPr lang="en-US" sz="2400" b="0" baseline="30000" dirty="0">
                  <a:solidFill>
                    <a:schemeClr val="tx1"/>
                  </a:solidFill>
                  <a:latin typeface="+mj-lt"/>
                </a:rPr>
                <a:t>st</a:t>
              </a:r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 derivative gaussian filter</a:t>
              </a:r>
            </a:p>
          </p:txBody>
        </p:sp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8215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both images are after absolute value.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798" y="1563647"/>
            <a:ext cx="8688404" cy="4311309"/>
            <a:chOff x="1193800" y="1657348"/>
            <a:chExt cx="9797257" cy="4836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Laplace filter"/>
                <p:cNvSpPr/>
                <p:nvPr/>
              </p:nvSpPr>
              <p:spPr>
                <a:xfrm>
                  <a:off x="1193800" y="5634103"/>
                  <a:ext cx="4845051" cy="479107"/>
                </a:xfrm>
                <a:prstGeom prst="rect">
                  <a:avLst/>
                </a:prstGeom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2800" b="1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𝐿𝑜𝐺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Laplace filter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3800" y="5634103"/>
                  <a:ext cx="4845051" cy="479107"/>
                </a:xfrm>
                <a:prstGeom prst="rect">
                  <a:avLst/>
                </a:prstGeom>
                <a:blipFill>
                  <a:blip r:embed="rId2"/>
                  <a:stretch>
                    <a:fillRect b="-22857"/>
                  </a:stretch>
                </a:blipFill>
                <a:ln w="12700"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aplace filter"/>
            <p:cNvSpPr/>
            <p:nvPr/>
          </p:nvSpPr>
          <p:spPr>
            <a:xfrm>
              <a:off x="6123871" y="5600845"/>
              <a:ext cx="4845051" cy="89347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</a:rPr>
                <a:t>Absolute magnitude 1</a:t>
              </a:r>
              <a:r>
                <a:rPr lang="en-US" sz="2400" b="0" baseline="30000" dirty="0">
                  <a:solidFill>
                    <a:schemeClr val="tx1"/>
                  </a:solidFill>
                </a:rPr>
                <a:t>st</a:t>
              </a:r>
              <a:r>
                <a:rPr lang="en-US" sz="2400" b="0" dirty="0">
                  <a:solidFill>
                    <a:schemeClr val="tx1"/>
                  </a:solidFill>
                </a:rPr>
                <a:t> derivative gaussian filter</a:t>
              </a:r>
            </a:p>
          </p:txBody>
        </p:sp>
        <p:pic>
          <p:nvPicPr>
            <p:cNvPr id="7" name="lena_laplace_gauss5.jpg" descr="lena_laplace_gauss5.jpg"/>
            <p:cNvPicPr>
              <a:picLocks noChangeAspect="1"/>
            </p:cNvPicPr>
            <p:nvPr/>
          </p:nvPicPr>
          <p:blipFill>
            <a:blip r:embed="rId3"/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lena_grad.jpg" descr="lena_grad.jpg"/>
            <p:cNvPicPr>
              <a:picLocks noChangeAspect="1"/>
            </p:cNvPicPr>
            <p:nvPr/>
          </p:nvPicPr>
          <p:blipFill>
            <a:blip r:embed="rId4"/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zero-crossing"/>
            <p:cNvSpPr/>
            <p:nvPr/>
          </p:nvSpPr>
          <p:spPr>
            <a:xfrm>
              <a:off x="3772454" y="1685688"/>
              <a:ext cx="2266397" cy="479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4368801" y="2164795"/>
              <a:ext cx="536851" cy="66730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49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problem arising from the </a:t>
            </a:r>
            <a:r>
              <a:rPr lang="en-US" dirty="0" err="1"/>
              <a:t>LoG</a:t>
            </a:r>
            <a:r>
              <a:rPr lang="en-US" dirty="0"/>
              <a:t> filter is: how to mark the zero crossings?</a:t>
            </a:r>
          </a:p>
          <a:p>
            <a:r>
              <a:rPr lang="en-US" dirty="0"/>
              <a:t>Answer: no easy algorithm to detect zero crossings.</a:t>
            </a:r>
          </a:p>
          <a:p>
            <a:pPr lvl="1"/>
            <a:r>
              <a:rPr lang="en-US" dirty="0"/>
              <a:t>E.g.: planes with minor noise will also produce zero crossing artifacts.</a:t>
            </a:r>
          </a:p>
        </p:txBody>
      </p:sp>
    </p:spTree>
    <p:extLst>
      <p:ext uri="{BB962C8B-B14F-4D97-AF65-F5344CB8AC3E}">
        <p14:creationId xmlns:p14="http://schemas.microsoft.com/office/powerpoint/2010/main" val="226992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5B3B-56C8-4DC1-8699-088D5562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135EE-AD79-4459-8E49-7F62CFD71533}"/>
              </a:ext>
            </a:extLst>
          </p:cNvPr>
          <p:cNvSpPr txBox="1"/>
          <p:nvPr/>
        </p:nvSpPr>
        <p:spPr>
          <a:xfrm>
            <a:off x="1447801" y="290581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</a:t>
            </a:r>
          </a:p>
          <a:p>
            <a:pPr algn="ctr"/>
            <a:r>
              <a:rPr lang="en-US" dirty="0"/>
              <a:t>(Instagram filters)</a:t>
            </a:r>
          </a:p>
        </p:txBody>
      </p:sp>
      <p:pic>
        <p:nvPicPr>
          <p:cNvPr id="14338" name="Picture 2" descr="Image result for unsharp filter">
            <a:extLst>
              <a:ext uri="{FF2B5EF4-FFF2-40B4-BE49-F238E27FC236}">
                <a16:creationId xmlns:a16="http://schemas.microsoft.com/office/drawing/2014/main" id="{80178E33-5E05-4A89-ACE1-8B8DCE2F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78933"/>
            <a:ext cx="4800600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ge tumor detection">
            <a:extLst>
              <a:ext uri="{FF2B5EF4-FFF2-40B4-BE49-F238E27FC236}">
                <a16:creationId xmlns:a16="http://schemas.microsoft.com/office/drawing/2014/main" id="{F92C6E42-804C-43BF-82E3-5EB860B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1" b="49323"/>
          <a:stretch/>
        </p:blipFill>
        <p:spPr bwMode="auto">
          <a:xfrm>
            <a:off x="304800" y="3664867"/>
            <a:ext cx="4800600" cy="17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A8E56-0580-4B06-8006-3DCE8D7CF5A6}"/>
              </a:ext>
            </a:extLst>
          </p:cNvPr>
          <p:cNvSpPr txBox="1"/>
          <p:nvPr/>
        </p:nvSpPr>
        <p:spPr>
          <a:xfrm>
            <a:off x="1371601" y="5373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Medicine</a:t>
            </a:r>
          </a:p>
          <a:p>
            <a:pPr algn="ctr"/>
            <a:r>
              <a:rPr lang="en-US" dirty="0"/>
              <a:t>(tumor detection)</a:t>
            </a:r>
          </a:p>
        </p:txBody>
      </p:sp>
      <p:pic>
        <p:nvPicPr>
          <p:cNvPr id="14342" name="Picture 6" descr="Image result for edge detection applications">
            <a:extLst>
              <a:ext uri="{FF2B5EF4-FFF2-40B4-BE49-F238E27FC236}">
                <a16:creationId xmlns:a16="http://schemas.microsoft.com/office/drawing/2014/main" id="{B3DC1B9E-D7CA-4A81-AE44-28EDF627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78933"/>
            <a:ext cx="3503596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668C8-10B3-43B3-99DC-15F95D4A60C2}"/>
              </a:ext>
            </a:extLst>
          </p:cNvPr>
          <p:cNvSpPr txBox="1"/>
          <p:nvPr/>
        </p:nvSpPr>
        <p:spPr>
          <a:xfrm>
            <a:off x="5752299" y="2935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Robotics</a:t>
            </a:r>
          </a:p>
          <a:p>
            <a:pPr algn="ctr"/>
            <a:r>
              <a:rPr lang="en-US" dirty="0"/>
              <a:t>(scene understanding)</a:t>
            </a:r>
          </a:p>
        </p:txBody>
      </p:sp>
      <p:pic>
        <p:nvPicPr>
          <p:cNvPr id="14344" name="Picture 8" descr="Figure3:The original images and the images produced with QDPA">
            <a:extLst>
              <a:ext uri="{FF2B5EF4-FFF2-40B4-BE49-F238E27FC236}">
                <a16:creationId xmlns:a16="http://schemas.microsoft.com/office/drawing/2014/main" id="{A483768B-DD54-48DD-8825-B27182261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4"/>
          <a:stretch/>
        </p:blipFill>
        <p:spPr bwMode="auto">
          <a:xfrm>
            <a:off x="5223514" y="3664867"/>
            <a:ext cx="3844286" cy="17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61292-EDEA-4C3E-8613-A8C88AAEFA3E}"/>
              </a:ext>
            </a:extLst>
          </p:cNvPr>
          <p:cNvSpPr txBox="1"/>
          <p:nvPr/>
        </p:nvSpPr>
        <p:spPr>
          <a:xfrm>
            <a:off x="5752299" y="5410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vehicles </a:t>
            </a:r>
          </a:p>
          <a:p>
            <a:pPr algn="ctr"/>
            <a:r>
              <a:rPr lang="en-US" dirty="0"/>
              <a:t>(license plate detection)</a:t>
            </a:r>
          </a:p>
        </p:txBody>
      </p:sp>
    </p:spTree>
    <p:extLst>
      <p:ext uri="{BB962C8B-B14F-4D97-AF65-F5344CB8AC3E}">
        <p14:creationId xmlns:p14="http://schemas.microsoft.com/office/powerpoint/2010/main" val="364572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b="1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3947213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thinning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the edge filter result, but I want only one pixel to represent the edge in a binary mask.</a:t>
            </a:r>
          </a:p>
          <a:p>
            <a:r>
              <a:rPr lang="en-US" dirty="0"/>
              <a:t>How do I find this?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0" y="2895600"/>
            <a:ext cx="5828072" cy="2732405"/>
            <a:chOff x="1447800" y="1714500"/>
            <a:chExt cx="5828072" cy="2732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0" y="1751965"/>
              <a:ext cx="5828072" cy="2694940"/>
              <a:chOff x="1447798" y="1572260"/>
              <a:chExt cx="5828072" cy="2694940"/>
            </a:xfrm>
          </p:grpSpPr>
          <p:pic>
            <p:nvPicPr>
              <p:cNvPr id="8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332"/>
              <a:stretch/>
            </p:blipFill>
            <p:spPr bwMode="auto">
              <a:xfrm>
                <a:off x="1447799" y="1572547"/>
                <a:ext cx="5828071" cy="269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4C7A36-79BD-46BA-A8EF-68EDE1CC60DC}"/>
                  </a:ext>
                </a:extLst>
              </p:cNvPr>
              <p:cNvSpPr/>
              <p:nvPr/>
            </p:nvSpPr>
            <p:spPr>
              <a:xfrm>
                <a:off x="1447798" y="3048000"/>
                <a:ext cx="2209801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https://latex.codecogs.com/gif.latex?%5Cdpi%7B300%7D%20%5Cfrac%7Bdf%28x%29%7D%7Bdx%7D">
              <a:extLst>
                <a:ext uri="{FF2B5EF4-FFF2-40B4-BE49-F238E27FC236}">
                  <a16:creationId xmlns:a16="http://schemas.microsoft.com/office/drawing/2014/main" id="{94C4B824-17CE-41A5-A707-0E6A6E9BA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047365"/>
              <a:ext cx="107632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895600" y="2133600"/>
            <a:ext cx="1676400" cy="2438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41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  <a:p>
            <a:r>
              <a:rPr lang="en-US" dirty="0"/>
              <a:t>Find the gradient magnitude + orientation of each pixel and search on this 1D line for maximum point.</a:t>
            </a:r>
          </a:p>
          <a:p>
            <a:endParaRPr lang="en-US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 rotWithShape="1">
          <a:blip r:embed="rId3" cstate="print"/>
          <a:srcRect l="5648" b="19947"/>
          <a:stretch/>
        </p:blipFill>
        <p:spPr bwMode="auto">
          <a:xfrm>
            <a:off x="5105400" y="3494864"/>
            <a:ext cx="3780769" cy="6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590800" y="3733800"/>
            <a:ext cx="2514600" cy="10992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59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get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image gradient magnitude + orientation using 1D 3X3 gradient filter (e.g.: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Sobel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).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Quantize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∢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to one of four possibilities: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[0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,45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,90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,135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°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3X3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, find two neighbors in quantized gradient orientation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.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𝑜𝑟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400" b="1" i="1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828800"/>
                <a:ext cx="8839200" cy="381000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6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https://lh3.googleusercontent.com/_oZjRL99_-7FF04-nnEmXK3z43TwVjOm_Q_dnmcI62sFP_XOnfGCFvj4LSntRi-2mtkDDQeEbZ1eM7LXepBamnW5COVYJP-QBLwH6rpIQOuqkXM2Sy_n_B1cXH4dGaMXOp-o5k8T2sQ">
            <a:extLst>
              <a:ext uri="{FF2B5EF4-FFF2-40B4-BE49-F238E27FC236}">
                <a16:creationId xmlns:a16="http://schemas.microsoft.com/office/drawing/2014/main" id="{B7A21366-0AD3-4F57-B80C-649DFF8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6E25C69F-6363-464D-B8F9-612E3A8C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NMS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1079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NMS</a:t>
            </a:r>
          </a:p>
        </p:txBody>
      </p:sp>
    </p:spTree>
    <p:extLst>
      <p:ext uri="{BB962C8B-B14F-4D97-AF65-F5344CB8AC3E}">
        <p14:creationId xmlns:p14="http://schemas.microsoft.com/office/powerpoint/2010/main" val="201934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b="1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0884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801B-6A0E-48BD-B60E-81D841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61E7-E6DD-444E-B168-10A68451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do we transform this integer image to a binary mask of where there is/ isn’t an 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Lfg8v9BxNotSf67--yxvFhlVu8rh3YyQRImD32FoNZYGTmrEptP7GD77TXd14gh4xwNyW03ep_6H78-0RHZ1eGLbJpmpFWu9QeD2-WXaq2EGZNSeCSQrVsoIRp1BrQs4k6HngtfX1qk">
            <a:extLst>
              <a:ext uri="{FF2B5EF4-FFF2-40B4-BE49-F238E27FC236}">
                <a16:creationId xmlns:a16="http://schemas.microsoft.com/office/drawing/2014/main" id="{E6B47234-F292-4610-8108-B2369E5B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1114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01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try: single threshold edge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== binary image.</a:t>
            </a:r>
          </a:p>
          <a:p>
            <a:r>
              <a:rPr lang="en-US" dirty="0"/>
              <a:t>Possible 1</a:t>
            </a:r>
            <a:r>
              <a:rPr lang="en-US" baseline="30000" dirty="0"/>
              <a:t>st</a:t>
            </a:r>
            <a:r>
              <a:rPr lang="en-US" dirty="0"/>
              <a:t> solution- </a:t>
            </a:r>
            <a:r>
              <a:rPr lang="en-US" dirty="0" err="1"/>
              <a:t>thresholding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an TH edge value, above which the pixel mask is 1, 0 otherwise.</a:t>
            </a:r>
          </a:p>
          <a:p>
            <a:pPr lvl="1"/>
            <a:r>
              <a:rPr lang="en-US" dirty="0"/>
              <a:t>The value can be a constant or percentile of the maximum edge value exists in the image.</a:t>
            </a:r>
          </a:p>
          <a:p>
            <a:pPr lvl="1"/>
            <a:r>
              <a:rPr lang="en-US" dirty="0"/>
              <a:t>Low TH: will get extra edges, but also input noise.</a:t>
            </a:r>
          </a:p>
          <a:p>
            <a:pPr lvl="1"/>
            <a:r>
              <a:rPr lang="en-US" dirty="0"/>
              <a:t>High TH: can miss lower valued edge pixels, less noise.</a:t>
            </a:r>
          </a:p>
          <a:p>
            <a:r>
              <a:rPr lang="en-US" dirty="0"/>
              <a:t>How can we difference between low value edge pixels and noise?</a:t>
            </a:r>
          </a:p>
        </p:txBody>
      </p:sp>
    </p:spTree>
    <p:extLst>
      <p:ext uri="{BB962C8B-B14F-4D97-AF65-F5344CB8AC3E}">
        <p14:creationId xmlns:p14="http://schemas.microsoft.com/office/powerpoint/2010/main" val="1193626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edges are usually neighbors of strong edges, while noise can be at any pixel.</a:t>
            </a:r>
          </a:p>
          <a:p>
            <a:pPr lvl="1"/>
            <a:r>
              <a:rPr lang="en-US" dirty="0"/>
              <a:t>Usually “neighbors” means 3X3 square of adjacent pixels.</a:t>
            </a:r>
          </a:p>
          <a:p>
            <a:r>
              <a:rPr lang="en-US" dirty="0"/>
              <a:t>If we know that a neighbor of a weak edge is a strong edge, then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weak edge is a strong edge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2" descr="https://upload.wikimedia.org/wikipedia/commons/thumb/a/aa/Hysteresis_sharp_curve.svg/1024px-Hysteresis_sharp_curv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9707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61354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Schmitt trigger hysteresis example plot</a:t>
            </a:r>
          </a:p>
        </p:txBody>
      </p:sp>
      <p:pic>
        <p:nvPicPr>
          <p:cNvPr id="16386" name="Picture 2" descr="Hysteresis Thresholding">
            <a:extLst>
              <a:ext uri="{FF2B5EF4-FFF2-40B4-BE49-F238E27FC236}">
                <a16:creationId xmlns:a16="http://schemas.microsoft.com/office/drawing/2014/main" id="{1BBAC846-25B9-439D-80B8-8BF791C5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11771"/>
            <a:ext cx="5505450" cy="32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96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Choose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two thresholds: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{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|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400" i="1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 err="1">
                    <a:solidFill>
                      <a:sysClr val="windowText" lastClr="000000"/>
                    </a:solidFill>
                    <a:latin typeface="Consolas" pitchFamily="49" charset="0"/>
                  </a:rPr>
                  <a:t>elif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𝑇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ysClr val="windowText" lastClr="00000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 err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:</m:t>
                    </m:r>
                  </m:oMath>
                </a14:m>
                <a:b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i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40005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Else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 </a:t>
                </a:r>
                <a:r>
                  <a:rPr lang="en-US" sz="2400" dirty="0">
                    <a:solidFill>
                      <a:srgbClr val="00B050"/>
                    </a:solidFill>
                    <a:latin typeface="Consolas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/>
                      </a:rPr>
                      <m:t>&lt;</m:t>
                    </m:r>
                    <m:r>
                      <a:rPr lang="en-US" sz="2400" i="1" dirty="0" err="1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rgbClr val="00B05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br>
                  <a:rPr lang="en-US" sz="2400" dirty="0">
                    <a:latin typeface="Consolas" pitchFamily="49" charset="0"/>
                  </a:rPr>
                </a:br>
                <a:r>
                  <a:rPr lang="en-US" sz="2400" dirty="0">
                    <a:latin typeface="Consolas" pitchFamily="49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While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that are neighbors of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exists: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for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each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</a:p>
              <a:p>
                <a:pPr marL="400050" lvl="2" indent="0"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If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 neighbor of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:</a:t>
                </a:r>
                <a:b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</a:br>
                <a:r>
                  <a:rPr lang="en-US" sz="2400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𝒘𝒆𝒂𝒌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𝒆𝒅𝒈𝒆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b="1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𝒑𝒊𝒙𝒆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𝒍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i="1" dirty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 dirty="0">
                        <a:solidFill>
                          <a:sysClr val="windowText" lastClr="00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  <a:p>
                <a:pPr marL="0" lvl="1" indent="0">
                  <a:buNone/>
                </a:pPr>
                <a:r>
                  <a:rPr lang="en-US" sz="2400" b="1" dirty="0">
                    <a:solidFill>
                      <a:sysClr val="windowText" lastClr="000000"/>
                    </a:solidFill>
                    <a:latin typeface="Consolas" pitchFamily="49" charset="0"/>
                  </a:rPr>
                  <a:t>All remaining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𝑤𝑒𝑎𝑘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𝑒𝑑𝑔𝑒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_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</a:rPr>
                      <m:t>𝑝𝑖𝑥𝑒𝑙𝑠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400" b="0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Consolas" pitchFamily="49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10600" cy="5943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5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1135-D89C-4B67-BAB3-A97BB73F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5E4D-4C00-4230-B3B2-830FD0F3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objects can be done without full image representation- more compact.</a:t>
            </a:r>
          </a:p>
          <a:p>
            <a:r>
              <a:rPr lang="en-US" dirty="0"/>
              <a:t>Edges are salient features (salient- “most noticeable or important”).</a:t>
            </a:r>
          </a:p>
        </p:txBody>
      </p:sp>
      <p:pic>
        <p:nvPicPr>
          <p:cNvPr id="1026" name="Picture 2" descr="Image result for outline drawing">
            <a:extLst>
              <a:ext uri="{FF2B5EF4-FFF2-40B4-BE49-F238E27FC236}">
                <a16:creationId xmlns:a16="http://schemas.microsoft.com/office/drawing/2014/main" id="{716A2390-7219-490F-AC96-A676F871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26909"/>
            <a:ext cx="3371850" cy="45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66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b="1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77059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1952-70C3-4480-AA3C-767595ED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C4E44-CDCB-4C4F-8350-C422C74B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detector is one of the most known and used CV algorithms, still highly used even today (developed in 1986, cited 33000 </a:t>
            </a:r>
            <a:r>
              <a:rPr lang="en-US"/>
              <a:t>times until 2019):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2362200"/>
            <a:ext cx="8458200" cy="2057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Gaussian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filter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Find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image gradient magnitude and orientation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NMS</a:t>
            </a:r>
          </a:p>
          <a:p>
            <a:pPr marL="400050" lvl="1"/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9638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upload.wikimedia.org/wikipedia/commons/thumb/2/20/%C3%84%C3%A4retuvastuse_n%C3%A4ide.png/500px-%C3%84%C3%A4retuvastuse_n%C3%A4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" y="1981200"/>
            <a:ext cx="9123341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6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Stronger smoothing will cause only “large-scale” gradients to remain (more on scaling- later in class).</a:t>
            </a:r>
          </a:p>
        </p:txBody>
      </p:sp>
      <p:pic>
        <p:nvPicPr>
          <p:cNvPr id="4" name="Picture 4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l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8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Canny with </a:t>
            </a:r>
          </a:p>
        </p:txBody>
      </p:sp>
      <p:pic>
        <p:nvPicPr>
          <p:cNvPr id="1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2000">
                <a:latin typeface="Arial" charset="0"/>
                <a:ea typeface="ＭＳ Ｐゴシック" charset="-128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748361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common </a:t>
            </a:r>
            <a:r>
              <a:rPr lang="en-US" b="1" u="sng" dirty="0"/>
              <a:t>misconception</a:t>
            </a:r>
            <a:r>
              <a:rPr lang="en-US" dirty="0"/>
              <a:t> in CV to think that one algorithm is </a:t>
            </a:r>
            <a:r>
              <a:rPr lang="en-US" b="1" u="sng" dirty="0"/>
              <a:t>always</a:t>
            </a:r>
            <a:r>
              <a:rPr lang="en-US" dirty="0"/>
              <a:t> better than another.</a:t>
            </a:r>
          </a:p>
          <a:p>
            <a:r>
              <a:rPr lang="en-US" dirty="0"/>
              <a:t>In CV, algorithms are highly dependent in the given environment in which they are executed. Each environment can vary in:</a:t>
            </a:r>
          </a:p>
          <a:p>
            <a:pPr lvl="1"/>
            <a:r>
              <a:rPr lang="en-US" dirty="0"/>
              <a:t>Noise.</a:t>
            </a:r>
          </a:p>
          <a:p>
            <a:pPr lvl="1"/>
            <a:r>
              <a:rPr lang="en-US" dirty="0"/>
              <a:t>Needed computation efficiency.</a:t>
            </a:r>
          </a:p>
          <a:p>
            <a:pPr lvl="1"/>
            <a:r>
              <a:rPr lang="en-US" dirty="0"/>
              <a:t>Overall problem variance.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3223257"/>
            <a:ext cx="3476421" cy="2585323"/>
          </a:xfrm>
          <a:prstGeom prst="rect">
            <a:avLst/>
          </a:prstGeom>
          <a:ln w="7620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CV is the land </a:t>
            </a: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580239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b="1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640573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D743-27DD-45A6-9331-370BE604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B3E0-E4E1-4A76-ABAD-A5204735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frequencies represents the edges of images.</a:t>
            </a:r>
          </a:p>
          <a:p>
            <a:r>
              <a:rPr lang="en-US" dirty="0"/>
              <a:t>Removing the lower frequencies of an image will result in edge image!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D9774F-4EF6-4706-B4E8-371341A67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8393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58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8A9C-207E-45EB-AC7E-5A972775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filters- frequency representation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25C7E-4A10-4CCC-9ED4-F658006F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9116E-29B6-438E-A031-9E17DB4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85" y="609600"/>
            <a:ext cx="623982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2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013-84E0-4A60-864D-8D0E2E51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prewitt</a:t>
            </a:r>
            <a:r>
              <a:rPr lang="en-US" dirty="0"/>
              <a:t> has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86A-9C44-4B4E-AEF2-8104A7A2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Recalling the mean filter – we can say that </a:t>
            </a:r>
            <a:r>
              <a:rPr lang="en-US" dirty="0" err="1"/>
              <a:t>prewitt</a:t>
            </a:r>
            <a:r>
              <a:rPr lang="en-US" dirty="0"/>
              <a:t> is like two side by side rectangles.</a:t>
            </a:r>
          </a:p>
          <a:p>
            <a:r>
              <a:rPr lang="en-US" dirty="0"/>
              <a:t>Sobel is like two gaussians side by side! </a:t>
            </a:r>
          </a:p>
        </p:txBody>
      </p:sp>
      <p:pic>
        <p:nvPicPr>
          <p:cNvPr id="4" name="Picture 4" descr="Image result for gaussian 2d fft">
            <a:extLst>
              <a:ext uri="{FF2B5EF4-FFF2-40B4-BE49-F238E27FC236}">
                <a16:creationId xmlns:a16="http://schemas.microsoft.com/office/drawing/2014/main" id="{53E0DF3B-E812-4497-861C-3C0ED37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1" y="2833168"/>
            <a:ext cx="4744720" cy="402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3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b="1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125534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534F-99BA-4357-AB81-91B1246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0B66-DD6F-40FF-8629-BA8466D4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r>
              <a:rPr lang="en-US" dirty="0"/>
              <a:t>“The outside limit of an object, area, or surface; a place or part farthest away from the center of something.”</a:t>
            </a:r>
          </a:p>
          <a:p>
            <a:r>
              <a:rPr lang="en-US" dirty="0"/>
              <a:t>Edges can be caused from many reasons in images: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BED89-C0E2-49E3-A5D9-ED55F253B774}"/>
              </a:ext>
            </a:extLst>
          </p:cNvPr>
          <p:cNvGrpSpPr/>
          <p:nvPr/>
        </p:nvGrpSpPr>
        <p:grpSpPr>
          <a:xfrm>
            <a:off x="1219200" y="2514600"/>
            <a:ext cx="6892925" cy="3771900"/>
            <a:chOff x="2667000" y="1447800"/>
            <a:chExt cx="5673725" cy="2857500"/>
          </a:xfrm>
        </p:grpSpPr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id="{EE9C46E3-A287-4238-98DF-ED793DD6F901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"/>
              </p:custData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9" name="Photo Editor Photo" r:id="rId8" imgW="2991268" imgH="2857899" progId="">
                    <p:embed/>
                  </p:oleObj>
                </mc:Choice>
                <mc:Fallback>
                  <p:oleObj name="Photo Editor Photo" r:id="rId8" imgW="2991268" imgH="2857899" progId="">
                    <p:embed/>
                    <p:pic>
                      <p:nvPicPr>
                        <p:cNvPr id="5" name="Object 7">
                          <a:extLst>
                            <a:ext uri="{FF2B5EF4-FFF2-40B4-BE49-F238E27FC236}">
                              <a16:creationId xmlns:a16="http://schemas.microsoft.com/office/drawing/2014/main" id="{EE9C46E3-A287-4238-98DF-ED793DD6F9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5D87496-B477-486E-B6E6-0057F092A08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638800" y="2330450"/>
              <a:ext cx="18653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charset="0"/>
                </a:rPr>
                <a:t>depth discontinuity</a:t>
              </a:r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8916A6B9-E059-46BB-A8BA-AE75AA84898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38800" y="2971800"/>
              <a:ext cx="25209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color discontinuity</a:t>
              </a: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0F7896A5-2E23-4B68-8126-97BDE70BF6FE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38800" y="3625850"/>
              <a:ext cx="2370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illumination discontinuity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60162F2E-9FB7-416B-A91B-A1981E161BA0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0" y="1676400"/>
              <a:ext cx="2701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surface normal discontinuity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916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49"/>
            <a:ext cx="6705600" cy="48577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Or- one liner:</a:t>
            </a:r>
          </a:p>
        </p:txBody>
      </p:sp>
      <p:pic>
        <p:nvPicPr>
          <p:cNvPr id="7170" name="Picture 2" descr="https://upload.wikimedia.org/wikipedia/commons/4/43/Unsharped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4390"/>
            <a:ext cx="2286000" cy="51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91DDE20-CA11-4193-A7EF-51D71A0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4629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838200"/>
            <a:ext cx="6638925" cy="28003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Obtain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high frequencies magnitude image.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Enhance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edges (e.g. by multiplying with a constant&gt;1).</a:t>
            </a:r>
          </a:p>
          <a:p>
            <a:r>
              <a:rPr lang="en-US" sz="2400" b="1" dirty="0">
                <a:solidFill>
                  <a:sysClr val="windowText" lastClr="000000"/>
                </a:solidFill>
                <a:latin typeface="Consolas" pitchFamily="49" charset="0"/>
              </a:rPr>
              <a:t>Add</a:t>
            </a:r>
            <a:r>
              <a:rPr lang="en-US" sz="2400" dirty="0">
                <a:solidFill>
                  <a:sysClr val="windowText" lastClr="000000"/>
                </a:solidFill>
                <a:latin typeface="Consolas" pitchFamily="49" charset="0"/>
              </a:rPr>
              <a:t> the enhanced edges back to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627812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953000"/>
          </a:xfrm>
        </p:spPr>
        <p:txBody>
          <a:bodyPr/>
          <a:lstStyle/>
          <a:p>
            <a:r>
              <a:rPr lang="en-US" dirty="0"/>
              <a:t>The former can also be done with only low pass filtering!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was also the way that photographers enhanced edges before CV (dates to the 1930s). More on this topic here: </a:t>
            </a:r>
            <a:r>
              <a:rPr lang="en-US" dirty="0">
                <a:hlinkClick r:id="rId3"/>
              </a:rPr>
              <a:t>https://en.wikipedia.org/wiki/Unsharp_masking#Photographic_darkroom_unsharp_masking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C96FB6-1CE2-4EEA-8B99-ADC811DB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1295400"/>
            <a:ext cx="6029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70A397E-D1A5-44B5-B437-D9A8133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02234"/>
            <a:ext cx="4038600" cy="285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F2E8-6A6F-48C3-BE99-324D5CA7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4EF9-ECB6-4637-97AA-A79DED57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changes in colors.</a:t>
            </a:r>
          </a:p>
          <a:p>
            <a:r>
              <a:rPr lang="en-US" dirty="0"/>
              <a:t>Looks like steep edges if represented as a surface: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562F8C-F70D-43EA-A463-290A30ED23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574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2A5121-2DD5-4382-92D3-B13FFF101F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276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edges</a:t>
            </a:r>
          </a:p>
          <a:p>
            <a:r>
              <a:rPr lang="en-US" b="1" dirty="0"/>
              <a:t>Basic edge image</a:t>
            </a:r>
          </a:p>
          <a:p>
            <a:r>
              <a:rPr lang="en-US" dirty="0"/>
              <a:t>Edge thinning</a:t>
            </a:r>
          </a:p>
          <a:p>
            <a:pPr lvl="1"/>
            <a:r>
              <a:rPr lang="en-US" dirty="0" err="1"/>
              <a:t>LoG</a:t>
            </a:r>
            <a:endParaRPr lang="en-US" dirty="0"/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Edge mask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Other edge related topics</a:t>
            </a:r>
          </a:p>
          <a:p>
            <a:pPr lvl="1"/>
            <a:r>
              <a:rPr lang="en-US" dirty="0"/>
              <a:t>Frequency representation</a:t>
            </a:r>
          </a:p>
          <a:p>
            <a:pPr lvl="1"/>
            <a:r>
              <a:rPr lang="en-US" dirty="0"/>
              <a:t>Unsharp filter</a:t>
            </a:r>
          </a:p>
        </p:txBody>
      </p:sp>
    </p:spTree>
    <p:extLst>
      <p:ext uri="{BB962C8B-B14F-4D97-AF65-F5344CB8AC3E}">
        <p14:creationId xmlns:p14="http://schemas.microsoft.com/office/powerpoint/2010/main" val="2069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46DE-7E9B-474C-9B3D-4DE532B1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edge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B947-B14E-4515-B603-47E9CD9B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Wanted result: image of a binary mask of where there is an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How to do so?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F3792-9645-4DDC-9F6A-84927F64C393}"/>
              </a:ext>
            </a:extLst>
          </p:cNvPr>
          <p:cNvGrpSpPr/>
          <p:nvPr/>
        </p:nvGrpSpPr>
        <p:grpSpPr>
          <a:xfrm>
            <a:off x="1447801" y="2372995"/>
            <a:ext cx="5828071" cy="1226821"/>
            <a:chOff x="1447801" y="1714500"/>
            <a:chExt cx="5828071" cy="1226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12A574-F0D8-4631-AD56-8B22FBD4C93A}"/>
                </a:ext>
              </a:extLst>
            </p:cNvPr>
            <p:cNvGrpSpPr/>
            <p:nvPr/>
          </p:nvGrpSpPr>
          <p:grpSpPr>
            <a:xfrm>
              <a:off x="1447801" y="1751965"/>
              <a:ext cx="5828071" cy="1189356"/>
              <a:chOff x="1447799" y="1572260"/>
              <a:chExt cx="5828071" cy="1189356"/>
            </a:xfrm>
          </p:grpSpPr>
          <p:pic>
            <p:nvPicPr>
              <p:cNvPr id="5122" name="Picture 2" descr="Image result for derivative of edge gif">
                <a:extLst>
                  <a:ext uri="{FF2B5EF4-FFF2-40B4-BE49-F238E27FC236}">
                    <a16:creationId xmlns:a16="http://schemas.microsoft.com/office/drawing/2014/main" id="{F5F0A649-A7F5-4E84-9656-8CA5E6B8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464"/>
              <a:stretch/>
            </p:blipFill>
            <p:spPr bwMode="auto">
              <a:xfrm>
                <a:off x="1447799" y="1572548"/>
                <a:ext cx="5828071" cy="11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9A260A-8EF3-4ED4-8CF7-EB7FD2524B8F}"/>
                  </a:ext>
                </a:extLst>
              </p:cNvPr>
              <p:cNvSpPr/>
              <p:nvPr/>
            </p:nvSpPr>
            <p:spPr>
              <a:xfrm>
                <a:off x="1468119" y="1572260"/>
                <a:ext cx="16002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6" name="Picture 6" descr="https://latex.codecogs.com/gif.latex?%5Cdpi%7B300%7D%20f%28x%29">
              <a:extLst>
                <a:ext uri="{FF2B5EF4-FFF2-40B4-BE49-F238E27FC236}">
                  <a16:creationId xmlns:a16="http://schemas.microsoft.com/office/drawing/2014/main" id="{AE4333E9-AEED-4079-9A20-7832E1A5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14500"/>
              <a:ext cx="8477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B9B0C1-6126-4D21-BF8C-3986C1D44433}"/>
              </a:ext>
            </a:extLst>
          </p:cNvPr>
          <p:cNvCxnSpPr/>
          <p:nvPr/>
        </p:nvCxnSpPr>
        <p:spPr>
          <a:xfrm>
            <a:off x="3124200" y="1524000"/>
            <a:ext cx="144780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36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3497</TotalTime>
  <Words>2708</Words>
  <Application>Microsoft Office PowerPoint</Application>
  <PresentationFormat>On-screen Show (4:3)</PresentationFormat>
  <Paragraphs>519</Paragraphs>
  <Slides>61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Gill Sans</vt:lpstr>
      <vt:lpstr>Times New Roman</vt:lpstr>
      <vt:lpstr>class_layout</vt:lpstr>
      <vt:lpstr>Photo Editor Photo</vt:lpstr>
      <vt:lpstr>Edge detection</vt:lpstr>
      <vt:lpstr>References</vt:lpstr>
      <vt:lpstr>Contents</vt:lpstr>
      <vt:lpstr>Some motivation</vt:lpstr>
      <vt:lpstr>Why edges?</vt:lpstr>
      <vt:lpstr>What are edges?</vt:lpstr>
      <vt:lpstr>Representation in images</vt:lpstr>
      <vt:lpstr>Contents</vt:lpstr>
      <vt:lpstr>How to find edge image?</vt:lpstr>
      <vt:lpstr>First order derivative</vt:lpstr>
      <vt:lpstr>Deriving the derivative</vt:lpstr>
      <vt:lpstr>Deriving the derivative</vt:lpstr>
      <vt:lpstr>Deriving the derivative</vt:lpstr>
      <vt:lpstr>1st derivative filter</vt:lpstr>
      <vt:lpstr>Symmetric 1st derivative</vt:lpstr>
      <vt:lpstr>Symmetric 1st derivative</vt:lpstr>
      <vt:lpstr>Y direction</vt:lpstr>
      <vt:lpstr>Image gradient</vt:lpstr>
      <vt:lpstr>Image gradient</vt:lpstr>
      <vt:lpstr>Gradient direction</vt:lpstr>
      <vt:lpstr>Image gradient example</vt:lpstr>
      <vt:lpstr>Noise effects </vt:lpstr>
      <vt:lpstr>Solution 1: Prewitt filter</vt:lpstr>
      <vt:lpstr>Solution 2: smoothing the noise</vt:lpstr>
      <vt:lpstr>Gaussian derivative kernel</vt:lpstr>
      <vt:lpstr>Gaussian derivative kernel 2D</vt:lpstr>
      <vt:lpstr>Sobel filter</vt:lpstr>
      <vt:lpstr>Contents</vt:lpstr>
      <vt:lpstr>Edge thinning</vt:lpstr>
      <vt:lpstr>Naïve approach: 2nd derivative</vt:lpstr>
      <vt:lpstr>Naïve approach: 2nd derivative</vt:lpstr>
      <vt:lpstr>A better approach: LoG</vt:lpstr>
      <vt:lpstr>Find edge in noise signal: LoG</vt:lpstr>
      <vt:lpstr>LoG quantization</vt:lpstr>
      <vt:lpstr>DoG</vt:lpstr>
      <vt:lpstr>PowerPoint Presentation</vt:lpstr>
      <vt:lpstr>Example: LoG</vt:lpstr>
      <vt:lpstr>Example: LoG</vt:lpstr>
      <vt:lpstr>Zero crossing</vt:lpstr>
      <vt:lpstr>Contents</vt:lpstr>
      <vt:lpstr>Edge thinning</vt:lpstr>
      <vt:lpstr>Non maximum suppression</vt:lpstr>
      <vt:lpstr>NMS algorithm</vt:lpstr>
      <vt:lpstr>NMS results</vt:lpstr>
      <vt:lpstr>Contents</vt:lpstr>
      <vt:lpstr>Edge mask</vt:lpstr>
      <vt:lpstr>First try: single threshold edge mask</vt:lpstr>
      <vt:lpstr>Hysteresis motivation</vt:lpstr>
      <vt:lpstr>hysteresis</vt:lpstr>
      <vt:lpstr>Contents</vt:lpstr>
      <vt:lpstr>Canny edge detector</vt:lpstr>
      <vt:lpstr>Example output</vt:lpstr>
      <vt:lpstr>Different Gaussians</vt:lpstr>
      <vt:lpstr>Important note: tradeoffs</vt:lpstr>
      <vt:lpstr>Contents</vt:lpstr>
      <vt:lpstr>HP filter</vt:lpstr>
      <vt:lpstr>Edge filters- frequency representation</vt:lpstr>
      <vt:lpstr>Why prewitt has waves?</vt:lpstr>
      <vt:lpstr>Contents</vt:lpstr>
      <vt:lpstr>Image sharpening</vt:lpstr>
      <vt:lpstr>Unsharp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Chechik</dc:creator>
  <cp:lastModifiedBy> </cp:lastModifiedBy>
  <cp:revision>121</cp:revision>
  <dcterms:created xsi:type="dcterms:W3CDTF">2006-08-16T00:00:00Z</dcterms:created>
  <dcterms:modified xsi:type="dcterms:W3CDTF">2020-03-10T19:49:21Z</dcterms:modified>
</cp:coreProperties>
</file>